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36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61.jpeg" ContentType="image/jpeg"/>
  <Override PartName="/ppt/media/image40.png" ContentType="image/png"/>
  <Override PartName="/ppt/media/image23.png" ContentType="image/png"/>
  <Override PartName="/ppt/media/image4.png" ContentType="image/png"/>
  <Override PartName="/ppt/media/image16.png" ContentType="image/png"/>
  <Override PartName="/ppt/media/image60.jpeg" ContentType="image/jpeg"/>
  <Override PartName="/ppt/media/image30.png" ContentType="image/png"/>
  <Override PartName="/ppt/media/image21.png" ContentType="image/png"/>
  <Override PartName="/ppt/media/image22.png" ContentType="image/png"/>
  <Override PartName="/ppt/media/image57.png" ContentType="image/png"/>
  <Override PartName="/ppt/media/image20.png" ContentType="image/png"/>
  <Override PartName="/ppt/media/image32.png" ContentType="image/png"/>
  <Override PartName="/ppt/media/image24.png" ContentType="image/png"/>
  <Override PartName="/ppt/media/image29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8.jpeg" ContentType="image/jpeg"/>
  <Override PartName="/ppt/media/image54.png" ContentType="image/png"/>
  <Override PartName="/ppt/media/image55.png" ContentType="image/png"/>
  <Override PartName="/ppt/media/image56.png" ContentType="image/png"/>
  <Override PartName="/ppt/media/image59.jpeg" ContentType="image/jpeg"/>
  <Override PartName="/ppt/media/image6.png" ContentType="image/png"/>
  <Override PartName="/ppt/media/image18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6016680"/>
            <a:ext cx="10076760" cy="15426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360" y="2553840"/>
            <a:ext cx="9071640" cy="162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4536000"/>
            <a:ext cx="9071640" cy="1152000"/>
          </a:xfrm>
          <a:prstGeom prst="rect">
            <a:avLst/>
          </a:prstGeom>
        </p:spPr>
        <p:txBody>
          <a:bodyPr lIns="0" rIns="0" tIns="0" bIns="0">
            <a:normAutofit fontScale="24000"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Arial"/>
              </a:rPr>
              <a:t>&lt;date/time&gt;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IN" sz="1400" spc="-1" strike="noStrike">
                <a:latin typeface="Arial"/>
              </a:rPr>
              <a:t>&lt;footer&gt;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4C3C5E34-114D-42C8-8D23-2043EE21B9CA}" type="slidenum">
              <a:rPr b="0" lang="en-IN" sz="1400" spc="-1" strike="noStrike">
                <a:latin typeface="Arial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pic>
        <p:nvPicPr>
          <p:cNvPr id="6" name="" descr=""/>
          <p:cNvPicPr/>
          <p:nvPr/>
        </p:nvPicPr>
        <p:blipFill>
          <a:blip r:embed="rId3"/>
          <a:stretch/>
        </p:blipFill>
        <p:spPr>
          <a:xfrm>
            <a:off x="0" y="0"/>
            <a:ext cx="10077120" cy="16952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6760" cy="145116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ctr"/>
            <a:r>
              <a:rPr b="0" lang="en-IN" sz="1400" spc="-1" strike="noStrike">
                <a:latin typeface="Arial"/>
              </a:rPr>
              <a:t>&lt;footer&gt;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Arial"/>
              </a:rPr>
              <a:t>&lt;date/time&gt;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3164803-DEEB-45FF-8F03-983731DC0354}" type="slidenum">
              <a:rPr b="0" lang="en-IN" sz="1400" spc="-1" strike="noStrike">
                <a:latin typeface="Arial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432360" y="1656000"/>
            <a:ext cx="9071640" cy="162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akar"/>
              </a:rPr>
              <a:t>ADSA PROJECT</a:t>
            </a:r>
            <a:endParaRPr b="1" lang="en-IN" sz="4400" spc="-1" strike="noStrike">
              <a:latin typeface="aakar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2664360" y="4112280"/>
            <a:ext cx="9071640" cy="1359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400" spc="-1" strike="noStrike">
                <a:latin typeface="Arial"/>
              </a:rPr>
              <a:t>GROUP 9</a:t>
            </a:r>
            <a:endParaRPr b="0" lang="en-IN" sz="2400" spc="-1" strike="noStrike">
              <a:latin typeface="Arial"/>
            </a:endParaRPr>
          </a:p>
          <a:p>
            <a:pPr algn="ctr"/>
            <a:r>
              <a:rPr b="0" lang="en-IN" sz="2400" spc="-1" strike="noStrike">
                <a:latin typeface="Arial"/>
              </a:rPr>
              <a:t>  </a:t>
            </a:r>
            <a:r>
              <a:rPr b="0" lang="en-IN" sz="2400" spc="-1" strike="noStrike">
                <a:latin typeface="Arial"/>
              </a:rPr>
              <a:t>Yeshwanth V           106119147</a:t>
            </a:r>
            <a:endParaRPr b="0" lang="en-IN" sz="2400" spc="-1" strike="noStrike">
              <a:latin typeface="Arial"/>
            </a:endParaRPr>
          </a:p>
          <a:p>
            <a:pPr algn="ctr"/>
            <a:r>
              <a:rPr b="0" lang="en-IN" sz="2400" spc="-1" strike="noStrike">
                <a:latin typeface="Arial"/>
              </a:rPr>
              <a:t>  </a:t>
            </a:r>
            <a:r>
              <a:rPr b="0" lang="en-IN" sz="2400" spc="-1" strike="noStrike">
                <a:latin typeface="Arial"/>
              </a:rPr>
              <a:t>R.Aravinth              106119101</a:t>
            </a:r>
            <a:endParaRPr b="0" lang="en-IN" sz="2400" spc="-1" strike="noStrike">
              <a:latin typeface="Arial"/>
            </a:endParaRPr>
          </a:p>
          <a:p>
            <a:pPr algn="ctr"/>
            <a:r>
              <a:rPr b="0" lang="en-IN" sz="2400" spc="-1" strike="noStrike">
                <a:latin typeface="Arial"/>
              </a:rPr>
              <a:t>  </a:t>
            </a:r>
            <a:r>
              <a:rPr b="0" lang="en-IN" sz="2400" spc="-1" strike="noStrike">
                <a:latin typeface="Arial"/>
              </a:rPr>
              <a:t>Thavpalan Arivan    106119135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Line 1"/>
          <p:cNvSpPr/>
          <p:nvPr/>
        </p:nvSpPr>
        <p:spPr>
          <a:xfrm>
            <a:off x="3456000" y="1224000"/>
            <a:ext cx="201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TextShape 2"/>
          <p:cNvSpPr txBox="1"/>
          <p:nvPr/>
        </p:nvSpPr>
        <p:spPr>
          <a:xfrm>
            <a:off x="3528000" y="661680"/>
            <a:ext cx="20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SEARCH 27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-26280" y="-4320"/>
            <a:ext cx="3338280" cy="282348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5760000" y="33120"/>
            <a:ext cx="3384000" cy="3062880"/>
          </a:xfrm>
          <a:prstGeom prst="rect">
            <a:avLst/>
          </a:prstGeom>
          <a:ln>
            <a:noFill/>
          </a:ln>
        </p:spPr>
      </p:pic>
      <p:sp>
        <p:nvSpPr>
          <p:cNvPr id="134" name="Line 3"/>
          <p:cNvSpPr/>
          <p:nvPr/>
        </p:nvSpPr>
        <p:spPr>
          <a:xfrm>
            <a:off x="144000" y="4392000"/>
            <a:ext cx="1008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648000" y="2952000"/>
            <a:ext cx="3594960" cy="3168000"/>
          </a:xfrm>
          <a:prstGeom prst="rect">
            <a:avLst/>
          </a:prstGeom>
          <a:ln>
            <a:noFill/>
          </a:ln>
        </p:spPr>
      </p:pic>
      <p:sp>
        <p:nvSpPr>
          <p:cNvPr id="136" name="Line 4"/>
          <p:cNvSpPr/>
          <p:nvPr/>
        </p:nvSpPr>
        <p:spPr>
          <a:xfrm>
            <a:off x="4242960" y="4464000"/>
            <a:ext cx="11570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" descr=""/>
          <p:cNvPicPr/>
          <p:nvPr/>
        </p:nvPicPr>
        <p:blipFill>
          <a:blip r:embed="rId4"/>
          <a:stretch/>
        </p:blipFill>
        <p:spPr>
          <a:xfrm>
            <a:off x="5670360" y="3024000"/>
            <a:ext cx="3617640" cy="318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Find Minimum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360" y="202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If the k-ary heap is min heap root will be </a:t>
            </a:r>
            <a:r>
              <a:rPr b="0" lang="en-IN" sz="3600" spc="-1" strike="noStrike">
                <a:latin typeface="Arial"/>
              </a:rPr>
              <a:t>minimum key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If the k-ary heap is max heap root key will </a:t>
            </a:r>
            <a:r>
              <a:rPr b="0" lang="en-IN" sz="3600" spc="-1" strike="noStrike">
                <a:latin typeface="Arial"/>
              </a:rPr>
              <a:t>be maximum key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224000" y="99720"/>
            <a:ext cx="6015600" cy="5444280"/>
          </a:xfrm>
          <a:prstGeom prst="rect">
            <a:avLst/>
          </a:prstGeom>
          <a:ln>
            <a:noFill/>
          </a:ln>
        </p:spPr>
      </p:pic>
      <p:sp>
        <p:nvSpPr>
          <p:cNvPr id="141" name="Line 1"/>
          <p:cNvSpPr/>
          <p:nvPr/>
        </p:nvSpPr>
        <p:spPr>
          <a:xfrm>
            <a:off x="1080000" y="864000"/>
            <a:ext cx="338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216000" y="249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Extract Minimum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360360" y="799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Swap Root with last index key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Decrement size by one. Pointer to root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 </a:t>
            </a:r>
            <a:r>
              <a:rPr b="0" lang="en-IN" sz="3200" spc="-1" strike="noStrike">
                <a:latin typeface="Arial"/>
              </a:rPr>
              <a:t>Find the minimum children key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If minimum key less than parent, then swap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Repeat step 3 until heap property satisfied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ine 1"/>
          <p:cNvSpPr/>
          <p:nvPr/>
        </p:nvSpPr>
        <p:spPr>
          <a:xfrm>
            <a:off x="2532600" y="1224000"/>
            <a:ext cx="12834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Line 2"/>
          <p:cNvSpPr/>
          <p:nvPr/>
        </p:nvSpPr>
        <p:spPr>
          <a:xfrm>
            <a:off x="6336000" y="1296000"/>
            <a:ext cx="129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Line 3"/>
          <p:cNvSpPr/>
          <p:nvPr/>
        </p:nvSpPr>
        <p:spPr>
          <a:xfrm>
            <a:off x="81720" y="4680000"/>
            <a:ext cx="782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-26280" y="-4320"/>
            <a:ext cx="2558880" cy="2164320"/>
          </a:xfrm>
          <a:prstGeom prst="rect">
            <a:avLst/>
          </a:prstGeom>
          <a:ln>
            <a:noFill/>
          </a:ln>
        </p:spPr>
      </p:pic>
      <p:sp>
        <p:nvSpPr>
          <p:cNvPr id="148" name="Line 4"/>
          <p:cNvSpPr/>
          <p:nvPr/>
        </p:nvSpPr>
        <p:spPr>
          <a:xfrm>
            <a:off x="3816000" y="4608000"/>
            <a:ext cx="108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3240000" y="27360"/>
            <a:ext cx="2847600" cy="257724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6768000" y="-44280"/>
            <a:ext cx="3309480" cy="292428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4"/>
          <a:stretch/>
        </p:blipFill>
        <p:spPr>
          <a:xfrm>
            <a:off x="312480" y="3024000"/>
            <a:ext cx="3503520" cy="30960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5"/>
          <a:stretch/>
        </p:blipFill>
        <p:spPr>
          <a:xfrm>
            <a:off x="5001480" y="2880000"/>
            <a:ext cx="3422520" cy="30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Treap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IN" sz="3200" spc="-1" strike="noStrike">
                <a:latin typeface="Arial"/>
              </a:rPr>
              <a:t>Treap is a Balanced Binary Search Tree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IN" sz="3200" spc="-1" strike="noStrike">
                <a:latin typeface="Arial"/>
              </a:rPr>
              <a:t>The idea is to use Randomization and Binary </a:t>
            </a:r>
            <a:r>
              <a:rPr b="0" lang="en-IN" sz="3200" spc="-1" strike="noStrike">
                <a:latin typeface="Arial"/>
              </a:rPr>
              <a:t>Heap property to maintain balance with high </a:t>
            </a:r>
            <a:r>
              <a:rPr b="0" lang="en-IN" sz="3200" spc="-1" strike="noStrike">
                <a:latin typeface="Arial"/>
              </a:rPr>
              <a:t>probability.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IN" sz="3200" spc="-1" strike="noStrike">
                <a:latin typeface="Arial"/>
              </a:rPr>
              <a:t> </a:t>
            </a:r>
            <a:r>
              <a:rPr b="0" lang="en-IN" sz="3200" spc="-1" strike="noStrike">
                <a:latin typeface="Arial"/>
              </a:rPr>
              <a:t>Every node of Treap maintains two values.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Wingdings" charset="2"/>
              <a:buChar char=""/>
            </a:pPr>
            <a:r>
              <a:rPr b="0" lang="en-IN" sz="2800" spc="-1" strike="noStrike">
                <a:latin typeface="Arial"/>
              </a:rPr>
              <a:t>Key value follows tree property</a:t>
            </a:r>
            <a:endParaRPr b="0" lang="en-IN" sz="28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Wingdings" charset="2"/>
              <a:buChar char=""/>
            </a:pPr>
            <a:r>
              <a:rPr b="0" lang="en-IN" sz="2800" spc="-1" strike="noStrike">
                <a:latin typeface="Arial"/>
              </a:rPr>
              <a:t>Priority value follows Max-heap Property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248000" y="1008000"/>
            <a:ext cx="1440000" cy="1368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2400" spc="-1" strike="noStrike">
                <a:latin typeface="Arial"/>
              </a:rPr>
              <a:t>40</a:t>
            </a:r>
            <a:endParaRPr b="0" lang="en-IN" sz="2400" spc="-1" strike="noStrike">
              <a:latin typeface="Arial"/>
            </a:endParaRPr>
          </a:p>
          <a:p>
            <a:pPr algn="ctr"/>
            <a:r>
              <a:rPr b="0" lang="en-IN" sz="2400" spc="-1" strike="noStrike">
                <a:solidFill>
                  <a:srgbClr val="43c330"/>
                </a:solidFill>
                <a:latin typeface="Arial"/>
              </a:rPr>
              <a:t>12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656000" y="2664000"/>
            <a:ext cx="1368000" cy="1368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2400" spc="-1" strike="noStrike">
                <a:latin typeface="Arial"/>
              </a:rPr>
              <a:t>32</a:t>
            </a:r>
            <a:endParaRPr b="0" lang="en-IN" sz="2400" spc="-1" strike="noStrike">
              <a:latin typeface="Arial"/>
            </a:endParaRPr>
          </a:p>
          <a:p>
            <a:pPr algn="ctr"/>
            <a:r>
              <a:rPr b="0" lang="en-IN" sz="2400" spc="-1" strike="noStrike">
                <a:solidFill>
                  <a:srgbClr val="43c330"/>
                </a:solidFill>
                <a:latin typeface="Arial"/>
              </a:rPr>
              <a:t>8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6912000" y="3024000"/>
            <a:ext cx="1440000" cy="1440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45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43c330"/>
                </a:solidFill>
                <a:latin typeface="Arial"/>
              </a:rPr>
              <a:t>10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288000" y="5040000"/>
            <a:ext cx="1080000" cy="1080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19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43c330"/>
                </a:solidFill>
                <a:latin typeface="Arial"/>
              </a:rPr>
              <a:t>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2880000" y="5040000"/>
            <a:ext cx="1080000" cy="1080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35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43c330"/>
                </a:solidFill>
                <a:latin typeface="Arial"/>
              </a:rPr>
              <a:t>6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0" name="Line 6"/>
          <p:cNvSpPr/>
          <p:nvPr/>
        </p:nvSpPr>
        <p:spPr>
          <a:xfrm flipH="1">
            <a:off x="2808000" y="2016000"/>
            <a:ext cx="1512000" cy="86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7"/>
          <p:cNvSpPr/>
          <p:nvPr/>
        </p:nvSpPr>
        <p:spPr>
          <a:xfrm>
            <a:off x="5688000" y="2016000"/>
            <a:ext cx="1440000" cy="115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8"/>
          <p:cNvSpPr/>
          <p:nvPr/>
        </p:nvSpPr>
        <p:spPr>
          <a:xfrm flipH="1">
            <a:off x="1080000" y="3888000"/>
            <a:ext cx="720000" cy="12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9"/>
          <p:cNvSpPr/>
          <p:nvPr/>
        </p:nvSpPr>
        <p:spPr>
          <a:xfrm>
            <a:off x="2664000" y="3888000"/>
            <a:ext cx="576000" cy="115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TextShape 10"/>
          <p:cNvSpPr txBox="1"/>
          <p:nvPr/>
        </p:nvSpPr>
        <p:spPr>
          <a:xfrm>
            <a:off x="216360" y="-144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Treap 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Insertion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Create node with key value and randomized </a:t>
            </a:r>
            <a:r>
              <a:rPr b="0" lang="en-IN" sz="3200" spc="-1" strike="noStrike">
                <a:latin typeface="Arial"/>
              </a:rPr>
              <a:t>priority value.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Insert node based on key value as per </a:t>
            </a:r>
            <a:r>
              <a:rPr b="0" lang="en-IN" sz="3200" spc="-1" strike="noStrike">
                <a:latin typeface="Arial"/>
              </a:rPr>
              <a:t>standard BST insertion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Perform Rotations to make sure the heap </a:t>
            </a:r>
            <a:r>
              <a:rPr b="0" lang="en-IN" sz="3200" spc="-1" strike="noStrike">
                <a:latin typeface="Arial"/>
              </a:rPr>
              <a:t>property is satisfied based on the priority value.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 1"/>
          <p:cNvSpPr/>
          <p:nvPr/>
        </p:nvSpPr>
        <p:spPr>
          <a:xfrm>
            <a:off x="3248280" y="1224000"/>
            <a:ext cx="21517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TextShape 2"/>
          <p:cNvSpPr txBox="1"/>
          <p:nvPr/>
        </p:nvSpPr>
        <p:spPr>
          <a:xfrm>
            <a:off x="3384000" y="720000"/>
            <a:ext cx="20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INSERT 12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9" name="Line 3"/>
          <p:cNvSpPr/>
          <p:nvPr/>
        </p:nvSpPr>
        <p:spPr>
          <a:xfrm>
            <a:off x="8640000" y="1296000"/>
            <a:ext cx="129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4"/>
          <p:cNvSpPr/>
          <p:nvPr/>
        </p:nvSpPr>
        <p:spPr>
          <a:xfrm>
            <a:off x="81720" y="4680000"/>
            <a:ext cx="782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60120" y="0"/>
            <a:ext cx="3185280" cy="280800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5287320" y="-116280"/>
            <a:ext cx="3136680" cy="358272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504000" y="2808000"/>
            <a:ext cx="3096000" cy="353664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4"/>
          <a:stretch/>
        </p:blipFill>
        <p:spPr>
          <a:xfrm>
            <a:off x="5832000" y="2619720"/>
            <a:ext cx="3644280" cy="3644280"/>
          </a:xfrm>
          <a:prstGeom prst="rect">
            <a:avLst/>
          </a:prstGeom>
          <a:ln>
            <a:noFill/>
          </a:ln>
        </p:spPr>
      </p:pic>
      <p:sp>
        <p:nvSpPr>
          <p:cNvPr id="175" name="Line 5"/>
          <p:cNvSpPr/>
          <p:nvPr/>
        </p:nvSpPr>
        <p:spPr>
          <a:xfrm>
            <a:off x="3888000" y="4464000"/>
            <a:ext cx="216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Deletion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475560" y="13852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Search for the given node.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If the key is found at leave node, delete the node.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If node has only one child replace node by it child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 </a:t>
            </a:r>
            <a:r>
              <a:rPr b="0" lang="en-IN" sz="3200" spc="-1" strike="noStrike">
                <a:latin typeface="Arial"/>
              </a:rPr>
              <a:t>If both two children are non-null , find max of children.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If priority of right child is greater, left rotate.</a:t>
            </a:r>
            <a:endParaRPr b="0" lang="en-IN" sz="28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If priority of left child is greater, right rotate.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800" spc="-1" strike="noStrike">
                <a:latin typeface="Arial"/>
              </a:rPr>
              <a:t>Data Strucutres</a:t>
            </a:r>
            <a:endParaRPr b="1" lang="en-IN" sz="4800" spc="-1" strike="noStrike"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951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4800" spc="-1" strike="noStrike">
                <a:latin typeface="Arial"/>
              </a:rPr>
              <a:t>Treaps</a:t>
            </a:r>
            <a:endParaRPr b="0" lang="en-IN" sz="48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4800" spc="-1" strike="noStrike">
                <a:latin typeface="Arial"/>
              </a:rPr>
              <a:t>K-ary Heap</a:t>
            </a:r>
            <a:endParaRPr b="0" lang="en-IN" sz="48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4800" spc="-1" strike="noStrike">
                <a:latin typeface="Arial"/>
              </a:rPr>
              <a:t>Fibonaci Heap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ine 1"/>
          <p:cNvSpPr/>
          <p:nvPr/>
        </p:nvSpPr>
        <p:spPr>
          <a:xfrm>
            <a:off x="2570760" y="2843280"/>
            <a:ext cx="12834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Shape 2"/>
          <p:cNvSpPr txBox="1"/>
          <p:nvPr/>
        </p:nvSpPr>
        <p:spPr>
          <a:xfrm>
            <a:off x="2448000" y="2376000"/>
            <a:ext cx="20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DELETE 11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0" name="Line 3"/>
          <p:cNvSpPr/>
          <p:nvPr/>
        </p:nvSpPr>
        <p:spPr>
          <a:xfrm>
            <a:off x="5956920" y="3335040"/>
            <a:ext cx="129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-93600" y="1816920"/>
            <a:ext cx="2757600" cy="243108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3096000" y="1440000"/>
            <a:ext cx="3140280" cy="31402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6768000" y="1512000"/>
            <a:ext cx="3168000" cy="316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Search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504360" y="202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Pointer to root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If search key less than pointer to left child.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Else pointer to right child.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Repeat step 2 till pointer not equals to null.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 1"/>
          <p:cNvSpPr/>
          <p:nvPr/>
        </p:nvSpPr>
        <p:spPr>
          <a:xfrm>
            <a:off x="3456000" y="1224000"/>
            <a:ext cx="201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TextShape 2"/>
          <p:cNvSpPr txBox="1"/>
          <p:nvPr/>
        </p:nvSpPr>
        <p:spPr>
          <a:xfrm>
            <a:off x="3528000" y="661680"/>
            <a:ext cx="20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SEARCH 25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94400" y="144000"/>
            <a:ext cx="3117600" cy="274860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5760000" y="0"/>
            <a:ext cx="3240000" cy="3240000"/>
          </a:xfrm>
          <a:prstGeom prst="rect">
            <a:avLst/>
          </a:prstGeom>
          <a:ln>
            <a:noFill/>
          </a:ln>
        </p:spPr>
      </p:pic>
      <p:sp>
        <p:nvSpPr>
          <p:cNvPr id="190" name="Line 3"/>
          <p:cNvSpPr/>
          <p:nvPr/>
        </p:nvSpPr>
        <p:spPr>
          <a:xfrm>
            <a:off x="144000" y="4752000"/>
            <a:ext cx="129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1251720" y="2763720"/>
            <a:ext cx="3428280" cy="342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Find Minimum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504360" y="202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Point to left child till pointer not equals to NULL.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-21600" y="-12600"/>
            <a:ext cx="3117600" cy="2748600"/>
          </a:xfrm>
          <a:prstGeom prst="rect">
            <a:avLst/>
          </a:prstGeom>
          <a:ln>
            <a:noFill/>
          </a:ln>
        </p:spPr>
      </p:pic>
      <p:sp>
        <p:nvSpPr>
          <p:cNvPr id="195" name="Line 1"/>
          <p:cNvSpPr/>
          <p:nvPr/>
        </p:nvSpPr>
        <p:spPr>
          <a:xfrm>
            <a:off x="3312000" y="1368000"/>
            <a:ext cx="1152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4320000" y="72000"/>
            <a:ext cx="3024000" cy="3024000"/>
          </a:xfrm>
          <a:prstGeom prst="rect">
            <a:avLst/>
          </a:prstGeom>
          <a:ln>
            <a:noFill/>
          </a:ln>
        </p:spPr>
      </p:pic>
      <p:sp>
        <p:nvSpPr>
          <p:cNvPr id="197" name="Line 2"/>
          <p:cNvSpPr/>
          <p:nvPr/>
        </p:nvSpPr>
        <p:spPr>
          <a:xfrm>
            <a:off x="0" y="4824000"/>
            <a:ext cx="72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216000" y="2952000"/>
            <a:ext cx="3312000" cy="3312000"/>
          </a:xfrm>
          <a:prstGeom prst="rect">
            <a:avLst/>
          </a:prstGeom>
          <a:ln>
            <a:noFill/>
          </a:ln>
        </p:spPr>
      </p:pic>
      <p:sp>
        <p:nvSpPr>
          <p:cNvPr id="199" name="Line 3"/>
          <p:cNvSpPr/>
          <p:nvPr/>
        </p:nvSpPr>
        <p:spPr>
          <a:xfrm>
            <a:off x="3659400" y="4536000"/>
            <a:ext cx="72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3456720" y="2952000"/>
            <a:ext cx="3383280" cy="33832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5"/>
          <a:stretch/>
        </p:blipFill>
        <p:spPr>
          <a:xfrm>
            <a:off x="6795720" y="2592000"/>
            <a:ext cx="3428280" cy="3428280"/>
          </a:xfrm>
          <a:prstGeom prst="rect">
            <a:avLst/>
          </a:prstGeom>
          <a:ln>
            <a:noFill/>
          </a:ln>
        </p:spPr>
      </p:pic>
      <p:sp>
        <p:nvSpPr>
          <p:cNvPr id="202" name="Line 4"/>
          <p:cNvSpPr/>
          <p:nvPr/>
        </p:nvSpPr>
        <p:spPr>
          <a:xfrm>
            <a:off x="6552000" y="4032000"/>
            <a:ext cx="108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Extarct Minimum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360360" y="799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Point to left child till pointer not equals to NULL.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Delete the node if no right child.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If non-null right child exists shift right node to current and delete current.  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 1"/>
          <p:cNvSpPr/>
          <p:nvPr/>
        </p:nvSpPr>
        <p:spPr>
          <a:xfrm>
            <a:off x="2664000" y="1080000"/>
            <a:ext cx="12834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2"/>
          <p:cNvSpPr/>
          <p:nvPr/>
        </p:nvSpPr>
        <p:spPr>
          <a:xfrm>
            <a:off x="5832000" y="1152000"/>
            <a:ext cx="129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3"/>
          <p:cNvSpPr/>
          <p:nvPr/>
        </p:nvSpPr>
        <p:spPr>
          <a:xfrm>
            <a:off x="81720" y="4680000"/>
            <a:ext cx="782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4"/>
          <p:cNvSpPr/>
          <p:nvPr/>
        </p:nvSpPr>
        <p:spPr>
          <a:xfrm>
            <a:off x="3043080" y="4493160"/>
            <a:ext cx="108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-21600" y="-12240"/>
            <a:ext cx="2872080" cy="25322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3168000" y="72000"/>
            <a:ext cx="2592000" cy="259200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6480000" y="-72000"/>
            <a:ext cx="3312000" cy="331200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4"/>
          <a:stretch/>
        </p:blipFill>
        <p:spPr>
          <a:xfrm>
            <a:off x="-72000" y="3168000"/>
            <a:ext cx="3024000" cy="302400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5"/>
          <a:stretch/>
        </p:blipFill>
        <p:spPr>
          <a:xfrm>
            <a:off x="3096000" y="2907720"/>
            <a:ext cx="3428280" cy="3428280"/>
          </a:xfrm>
          <a:prstGeom prst="rect">
            <a:avLst/>
          </a:prstGeom>
          <a:ln>
            <a:noFill/>
          </a:ln>
        </p:spPr>
      </p:pic>
      <p:sp>
        <p:nvSpPr>
          <p:cNvPr id="214" name="Line 5"/>
          <p:cNvSpPr/>
          <p:nvPr/>
        </p:nvSpPr>
        <p:spPr>
          <a:xfrm>
            <a:off x="6336000" y="5040000"/>
            <a:ext cx="792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" descr=""/>
          <p:cNvPicPr/>
          <p:nvPr/>
        </p:nvPicPr>
        <p:blipFill>
          <a:blip r:embed="rId6"/>
          <a:stretch/>
        </p:blipFill>
        <p:spPr>
          <a:xfrm>
            <a:off x="7203600" y="2823120"/>
            <a:ext cx="2838240" cy="328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Fibonacci Heap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IN" sz="3200" spc="-1" strike="noStrike">
                <a:latin typeface="Arial"/>
              </a:rPr>
              <a:t>Collection of trees with min-heap or max-heap property.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IN" sz="3200" spc="-1" strike="noStrike">
                <a:latin typeface="Arial"/>
              </a:rPr>
              <a:t>Trees can have any shape even all trees can be single nodes.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IN" sz="3200" spc="-1" strike="noStrike">
                <a:latin typeface="Arial"/>
              </a:rPr>
              <a:t>It always maintain pointer to minimum value.  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88000" y="1728000"/>
            <a:ext cx="1440000" cy="1368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2400" spc="-1" strike="noStrike">
                <a:latin typeface="Arial"/>
              </a:rPr>
              <a:t>12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912000" y="3456000"/>
            <a:ext cx="1368000" cy="1368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2400" spc="-1" strike="noStrike">
                <a:latin typeface="Arial"/>
              </a:rPr>
              <a:t>19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096000" y="1656000"/>
            <a:ext cx="1368000" cy="1368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25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5616000" y="1584000"/>
            <a:ext cx="1440000" cy="1440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7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4248000" y="4896000"/>
            <a:ext cx="1440000" cy="1296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22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5040000" y="3384000"/>
            <a:ext cx="1440000" cy="1296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11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3240000" y="3744000"/>
            <a:ext cx="1080000" cy="1080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40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5" name="Line 8"/>
          <p:cNvSpPr/>
          <p:nvPr/>
        </p:nvSpPr>
        <p:spPr>
          <a:xfrm flipH="1">
            <a:off x="1728000" y="2304000"/>
            <a:ext cx="136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9"/>
          <p:cNvSpPr/>
          <p:nvPr/>
        </p:nvSpPr>
        <p:spPr>
          <a:xfrm>
            <a:off x="3816000" y="3024000"/>
            <a:ext cx="0" cy="64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10"/>
          <p:cNvSpPr/>
          <p:nvPr/>
        </p:nvSpPr>
        <p:spPr>
          <a:xfrm>
            <a:off x="4464000" y="2304000"/>
            <a:ext cx="1152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TextShape 11"/>
          <p:cNvSpPr txBox="1"/>
          <p:nvPr/>
        </p:nvSpPr>
        <p:spPr>
          <a:xfrm>
            <a:off x="216360" y="-144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Fibonacci Heap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9" name="Line 12"/>
          <p:cNvSpPr/>
          <p:nvPr/>
        </p:nvSpPr>
        <p:spPr>
          <a:xfrm>
            <a:off x="6840000" y="2880000"/>
            <a:ext cx="432000" cy="57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Line 13"/>
          <p:cNvSpPr/>
          <p:nvPr/>
        </p:nvSpPr>
        <p:spPr>
          <a:xfrm flipH="1">
            <a:off x="5904000" y="2880000"/>
            <a:ext cx="216000" cy="50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14"/>
          <p:cNvSpPr/>
          <p:nvPr/>
        </p:nvSpPr>
        <p:spPr>
          <a:xfrm flipH="1">
            <a:off x="5256000" y="4536000"/>
            <a:ext cx="144000" cy="36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Insertion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Create a node with given key.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If heap empty, Insert node.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Else Insert node at Minimum-&gt;left.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If less than minimum key, update minimum as left of minimum node.  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K-ary Heap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IN" sz="3200" spc="-1" strike="noStrike">
                <a:latin typeface="Arial"/>
              </a:rPr>
              <a:t>A complete tree where every node has a key </a:t>
            </a:r>
            <a:r>
              <a:rPr b="0" lang="en-IN" sz="3200" spc="-1" strike="noStrike">
                <a:latin typeface="Arial"/>
              </a:rPr>
              <a:t>value and each node can have maximum of k </a:t>
            </a:r>
            <a:r>
              <a:rPr b="0" lang="en-IN" sz="3200" spc="-1" strike="noStrike">
                <a:latin typeface="Arial"/>
              </a:rPr>
              <a:t>number of children.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IN" sz="3200" spc="-1" strike="noStrike">
                <a:latin typeface="Arial"/>
              </a:rPr>
              <a:t>Parent node is always greater or less than it’s </a:t>
            </a:r>
            <a:r>
              <a:rPr b="0" lang="en-IN" sz="3200" spc="-1" strike="noStrike">
                <a:latin typeface="Arial"/>
              </a:rPr>
              <a:t>children which depends whether heap is max or </a:t>
            </a:r>
            <a:r>
              <a:rPr b="0" lang="en-IN" sz="3200" spc="-1" strike="noStrike">
                <a:latin typeface="Arial"/>
              </a:rPr>
              <a:t>min heap.  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Line 1"/>
          <p:cNvSpPr/>
          <p:nvPr/>
        </p:nvSpPr>
        <p:spPr>
          <a:xfrm>
            <a:off x="3824280" y="3672000"/>
            <a:ext cx="21517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Shape 2"/>
          <p:cNvSpPr txBox="1"/>
          <p:nvPr/>
        </p:nvSpPr>
        <p:spPr>
          <a:xfrm>
            <a:off x="3869280" y="3215880"/>
            <a:ext cx="20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INSERT 12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40320" y="2376000"/>
            <a:ext cx="3775680" cy="28810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5544000" y="2304000"/>
            <a:ext cx="4470120" cy="275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Deletion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475560" y="13852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Decrease the value of the node to be deleted </a:t>
            </a:r>
            <a:r>
              <a:rPr b="0" lang="en-IN" sz="3200" spc="-1" strike="noStrike">
                <a:latin typeface="Arial"/>
              </a:rPr>
              <a:t>'x' to a minimu by decrement operation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By using min-heap property, heapify the heap </a:t>
            </a:r>
            <a:r>
              <a:rPr b="0" lang="en-IN" sz="3200" spc="-1" strike="noStrike">
                <a:latin typeface="Arial"/>
              </a:rPr>
              <a:t>containing 'x', bringing 'x' to the root list.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Apply, Extract min operation to the fibonacci </a:t>
            </a:r>
            <a:r>
              <a:rPr b="0" lang="en-IN" sz="3200" spc="-1" strike="noStrike">
                <a:latin typeface="Arial"/>
              </a:rPr>
              <a:t>heap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 1"/>
          <p:cNvSpPr/>
          <p:nvPr/>
        </p:nvSpPr>
        <p:spPr>
          <a:xfrm>
            <a:off x="3324600" y="1066320"/>
            <a:ext cx="1859400" cy="13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TextShape 2"/>
          <p:cNvSpPr txBox="1"/>
          <p:nvPr/>
        </p:nvSpPr>
        <p:spPr>
          <a:xfrm>
            <a:off x="3528000" y="576000"/>
            <a:ext cx="20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DELETE 11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2" name="Line 3"/>
          <p:cNvSpPr/>
          <p:nvPr/>
        </p:nvSpPr>
        <p:spPr>
          <a:xfrm>
            <a:off x="163080" y="4480920"/>
            <a:ext cx="782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-103680" y="92160"/>
            <a:ext cx="3381840" cy="2580480"/>
          </a:xfrm>
          <a:prstGeom prst="rect">
            <a:avLst/>
          </a:prstGeom>
          <a:ln>
            <a:noFill/>
          </a:ln>
        </p:spPr>
      </p:pic>
      <p:sp>
        <p:nvSpPr>
          <p:cNvPr id="244" name="Line 4"/>
          <p:cNvSpPr/>
          <p:nvPr/>
        </p:nvSpPr>
        <p:spPr>
          <a:xfrm>
            <a:off x="2448000" y="92160"/>
            <a:ext cx="0" cy="19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4973400" y="-79920"/>
            <a:ext cx="4458600" cy="324792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360000" y="3240000"/>
            <a:ext cx="4715280" cy="202212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4"/>
          <a:stretch/>
        </p:blipFill>
        <p:spPr>
          <a:xfrm>
            <a:off x="6192000" y="3168000"/>
            <a:ext cx="3220920" cy="3212280"/>
          </a:xfrm>
          <a:prstGeom prst="rect">
            <a:avLst/>
          </a:prstGeom>
          <a:ln>
            <a:noFill/>
          </a:ln>
        </p:spPr>
      </p:pic>
      <p:sp>
        <p:nvSpPr>
          <p:cNvPr id="248" name="Line 5"/>
          <p:cNvSpPr/>
          <p:nvPr/>
        </p:nvSpPr>
        <p:spPr>
          <a:xfrm>
            <a:off x="4968000" y="4536000"/>
            <a:ext cx="782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Decrement Key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504360" y="202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Decrease the value of the node 'x' to the new chosen value.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If heap property violated and parent of x is marked, do swap opearations to get heap property. Check If minimum node  need to be modified.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Else check if minimum node need to be updated.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ine 1"/>
          <p:cNvSpPr/>
          <p:nvPr/>
        </p:nvSpPr>
        <p:spPr>
          <a:xfrm>
            <a:off x="3456000" y="1224000"/>
            <a:ext cx="201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TextShape 2"/>
          <p:cNvSpPr txBox="1"/>
          <p:nvPr/>
        </p:nvSpPr>
        <p:spPr>
          <a:xfrm>
            <a:off x="3528000" y="661680"/>
            <a:ext cx="201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Decrease value 40 to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3" name="Line 3"/>
          <p:cNvSpPr/>
          <p:nvPr/>
        </p:nvSpPr>
        <p:spPr>
          <a:xfrm>
            <a:off x="144000" y="4392000"/>
            <a:ext cx="1008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-103680" y="92160"/>
            <a:ext cx="3381840" cy="258048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5112000" y="-79920"/>
            <a:ext cx="4952520" cy="360792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216000" y="3096000"/>
            <a:ext cx="5003280" cy="2972160"/>
          </a:xfrm>
          <a:prstGeom prst="rect">
            <a:avLst/>
          </a:prstGeom>
          <a:ln>
            <a:noFill/>
          </a:ln>
        </p:spPr>
      </p:pic>
      <p:sp>
        <p:nvSpPr>
          <p:cNvPr id="257" name="Line 4"/>
          <p:cNvSpPr/>
          <p:nvPr/>
        </p:nvSpPr>
        <p:spPr>
          <a:xfrm>
            <a:off x="4680000" y="2664000"/>
            <a:ext cx="0" cy="57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Find Minimum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504360" y="202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Minimum pointer will point to minimum </a:t>
            </a:r>
            <a:r>
              <a:rPr b="0" lang="en-IN" sz="3600" spc="-1" strike="noStrike">
                <a:latin typeface="Arial"/>
              </a:rPr>
              <a:t>key. Hence return minimum key.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936000" y="1008000"/>
            <a:ext cx="6719400" cy="4894920"/>
          </a:xfrm>
          <a:prstGeom prst="rect">
            <a:avLst/>
          </a:prstGeom>
          <a:ln>
            <a:noFill/>
          </a:ln>
        </p:spPr>
      </p:pic>
      <p:sp>
        <p:nvSpPr>
          <p:cNvPr id="261" name="Line 1"/>
          <p:cNvSpPr/>
          <p:nvPr/>
        </p:nvSpPr>
        <p:spPr>
          <a:xfrm>
            <a:off x="6048000" y="144000"/>
            <a:ext cx="0" cy="115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04000" y="105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Extract Minimum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60360" y="799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Delete the min node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Set head to the min node add all trees under deleted minimum to root list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 </a:t>
            </a:r>
            <a:r>
              <a:rPr b="0" lang="en-IN" sz="3200" spc="-1" strike="noStrike">
                <a:latin typeface="Arial"/>
              </a:rPr>
              <a:t>Set degree pointer to the current node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Move to the next node, if degress are different, pass to next node. Else join them.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Epeat step 4 until heap is completed.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Line 1"/>
          <p:cNvSpPr/>
          <p:nvPr/>
        </p:nvSpPr>
        <p:spPr>
          <a:xfrm>
            <a:off x="2532600" y="1224000"/>
            <a:ext cx="12834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2"/>
          <p:cNvSpPr/>
          <p:nvPr/>
        </p:nvSpPr>
        <p:spPr>
          <a:xfrm>
            <a:off x="81720" y="4680000"/>
            <a:ext cx="782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3"/>
          <p:cNvSpPr/>
          <p:nvPr/>
        </p:nvSpPr>
        <p:spPr>
          <a:xfrm>
            <a:off x="3960000" y="4824000"/>
            <a:ext cx="108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0" y="72000"/>
            <a:ext cx="3063960" cy="223200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4032000" y="-76680"/>
            <a:ext cx="4896000" cy="24526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36720" y="2880000"/>
            <a:ext cx="4427280" cy="324936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5609520" y="2115720"/>
            <a:ext cx="4110480" cy="429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K-ARY HEAP OUTPUT</a:t>
            </a:r>
            <a:endParaRPr b="1" lang="en-IN" sz="44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2571840" y="1296000"/>
            <a:ext cx="4844160" cy="473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4248000" y="1008000"/>
            <a:ext cx="1440000" cy="1368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2400" spc="-1" strike="noStrike">
                <a:latin typeface="Arial"/>
              </a:rPr>
              <a:t>12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84000" y="3096000"/>
            <a:ext cx="1368000" cy="1368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2400" spc="-1" strike="noStrike">
                <a:latin typeface="Arial"/>
              </a:rPr>
              <a:t>19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4176000" y="3024000"/>
            <a:ext cx="1368000" cy="1368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25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6912000" y="3024000"/>
            <a:ext cx="1440000" cy="1440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13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288000" y="5040000"/>
            <a:ext cx="1080000" cy="1080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2</a:t>
            </a:r>
            <a:r>
              <a:rPr b="0" lang="en-IN" sz="2400" spc="-1" strike="noStrike">
                <a:latin typeface="Arial"/>
              </a:rPr>
              <a:t>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1728000" y="5112000"/>
            <a:ext cx="1080000" cy="1008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2</a:t>
            </a:r>
            <a:r>
              <a:rPr b="0" lang="en-IN" sz="2400" spc="-1" strike="noStrike">
                <a:latin typeface="Arial"/>
              </a:rPr>
              <a:t>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7" name="CustomShape 7"/>
          <p:cNvSpPr/>
          <p:nvPr/>
        </p:nvSpPr>
        <p:spPr>
          <a:xfrm>
            <a:off x="2880000" y="5040000"/>
            <a:ext cx="1080000" cy="1080000"/>
          </a:xfrm>
          <a:prstGeom prst="ellipse">
            <a:avLst/>
          </a:prstGeom>
          <a:solidFill>
            <a:srgbClr val="ccf4c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latin typeface="Arial"/>
              </a:rPr>
              <a:t>20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8" name="Line 8"/>
          <p:cNvSpPr/>
          <p:nvPr/>
        </p:nvSpPr>
        <p:spPr>
          <a:xfrm flipH="1">
            <a:off x="2736000" y="2016000"/>
            <a:ext cx="1584000" cy="12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9"/>
          <p:cNvSpPr/>
          <p:nvPr/>
        </p:nvSpPr>
        <p:spPr>
          <a:xfrm>
            <a:off x="4968000" y="2376000"/>
            <a:ext cx="0" cy="64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10"/>
          <p:cNvSpPr/>
          <p:nvPr/>
        </p:nvSpPr>
        <p:spPr>
          <a:xfrm>
            <a:off x="5688000" y="2016000"/>
            <a:ext cx="1440000" cy="115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11"/>
          <p:cNvSpPr/>
          <p:nvPr/>
        </p:nvSpPr>
        <p:spPr>
          <a:xfrm flipH="1">
            <a:off x="1080000" y="4248000"/>
            <a:ext cx="720000" cy="86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12"/>
          <p:cNvSpPr/>
          <p:nvPr/>
        </p:nvSpPr>
        <p:spPr>
          <a:xfrm>
            <a:off x="2304000" y="4464000"/>
            <a:ext cx="0" cy="64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13"/>
          <p:cNvSpPr/>
          <p:nvPr/>
        </p:nvSpPr>
        <p:spPr>
          <a:xfrm>
            <a:off x="2736000" y="4248000"/>
            <a:ext cx="504000" cy="79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TextShape 14"/>
          <p:cNvSpPr txBox="1"/>
          <p:nvPr/>
        </p:nvSpPr>
        <p:spPr>
          <a:xfrm>
            <a:off x="216360" y="-144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Min K-ary heap with k=3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TREAP OUTPUT</a:t>
            </a:r>
            <a:endParaRPr b="1" lang="en-IN" sz="44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2052720" y="1296000"/>
            <a:ext cx="5939280" cy="520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FIBONACCI HEAP OUTPUT </a:t>
            </a:r>
            <a:endParaRPr b="1" lang="en-IN" sz="44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2450160" y="1485000"/>
            <a:ext cx="48002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-83160" y="-127440"/>
            <a:ext cx="10163160" cy="68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Insertion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Insert the element at n+1 index(n=last index)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Check with it's parent for heap property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If not satisfied swap with it's parent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Go to Step 2 and do till heap property gets </a:t>
            </a:r>
            <a:r>
              <a:rPr b="0" lang="en-IN" sz="3200" spc="-1" strike="noStrike">
                <a:latin typeface="Arial"/>
              </a:rPr>
              <a:t>satisfied.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80640" y="16560"/>
            <a:ext cx="3167640" cy="2791440"/>
          </a:xfrm>
          <a:prstGeom prst="rect">
            <a:avLst/>
          </a:prstGeom>
          <a:ln>
            <a:noFill/>
          </a:ln>
        </p:spPr>
      </p:pic>
      <p:sp>
        <p:nvSpPr>
          <p:cNvPr id="108" name="Line 1"/>
          <p:cNvSpPr/>
          <p:nvPr/>
        </p:nvSpPr>
        <p:spPr>
          <a:xfrm>
            <a:off x="3248280" y="1224000"/>
            <a:ext cx="21517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TextShape 2"/>
          <p:cNvSpPr txBox="1"/>
          <p:nvPr/>
        </p:nvSpPr>
        <p:spPr>
          <a:xfrm>
            <a:off x="3384000" y="720000"/>
            <a:ext cx="20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INSERT 12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5667480" y="117720"/>
            <a:ext cx="2972520" cy="26902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232000" y="2881080"/>
            <a:ext cx="3419640" cy="3094920"/>
          </a:xfrm>
          <a:prstGeom prst="rect">
            <a:avLst/>
          </a:prstGeom>
          <a:ln>
            <a:noFill/>
          </a:ln>
        </p:spPr>
      </p:pic>
      <p:sp>
        <p:nvSpPr>
          <p:cNvPr id="112" name="Line 3"/>
          <p:cNvSpPr/>
          <p:nvPr/>
        </p:nvSpPr>
        <p:spPr>
          <a:xfrm>
            <a:off x="8640000" y="1296000"/>
            <a:ext cx="129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4"/>
          <p:cNvSpPr/>
          <p:nvPr/>
        </p:nvSpPr>
        <p:spPr>
          <a:xfrm>
            <a:off x="1017720" y="4176000"/>
            <a:ext cx="782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Deletion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75560" y="13852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Search the given key value in the heap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If key is found swap it with root key 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Swap Root with last index key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Decrement size by one. Pointer to root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 </a:t>
            </a:r>
            <a:r>
              <a:rPr b="0" lang="en-IN" sz="3200" spc="-1" strike="noStrike">
                <a:latin typeface="Arial"/>
              </a:rPr>
              <a:t>Find the minimum children key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If minimum key less than parent, then swap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Repeat step 5 until heap property satisfied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 1"/>
          <p:cNvSpPr/>
          <p:nvPr/>
        </p:nvSpPr>
        <p:spPr>
          <a:xfrm>
            <a:off x="2532600" y="1224000"/>
            <a:ext cx="12834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Shape 2"/>
          <p:cNvSpPr txBox="1"/>
          <p:nvPr/>
        </p:nvSpPr>
        <p:spPr>
          <a:xfrm>
            <a:off x="2592000" y="720000"/>
            <a:ext cx="20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DELETE 11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" name="Line 3"/>
          <p:cNvSpPr/>
          <p:nvPr/>
        </p:nvSpPr>
        <p:spPr>
          <a:xfrm>
            <a:off x="6336000" y="1296000"/>
            <a:ext cx="129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4"/>
          <p:cNvSpPr/>
          <p:nvPr/>
        </p:nvSpPr>
        <p:spPr>
          <a:xfrm>
            <a:off x="144000" y="4176000"/>
            <a:ext cx="782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-26280" y="-4320"/>
            <a:ext cx="2558880" cy="216432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3319560" y="0"/>
            <a:ext cx="3091680" cy="279792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7128000" y="0"/>
            <a:ext cx="2880000" cy="2538000"/>
          </a:xfrm>
          <a:prstGeom prst="rect">
            <a:avLst/>
          </a:prstGeom>
          <a:ln>
            <a:noFill/>
          </a:ln>
        </p:spPr>
      </p:pic>
      <p:sp>
        <p:nvSpPr>
          <p:cNvPr id="123" name="Line 5"/>
          <p:cNvSpPr/>
          <p:nvPr/>
        </p:nvSpPr>
        <p:spPr>
          <a:xfrm>
            <a:off x="3548880" y="4078440"/>
            <a:ext cx="72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182880" y="2820600"/>
            <a:ext cx="3417120" cy="3011400"/>
          </a:xfrm>
          <a:prstGeom prst="rect">
            <a:avLst/>
          </a:prstGeom>
          <a:ln>
            <a:noFill/>
          </a:ln>
        </p:spPr>
      </p:pic>
      <p:sp>
        <p:nvSpPr>
          <p:cNvPr id="125" name="Line 6"/>
          <p:cNvSpPr/>
          <p:nvPr/>
        </p:nvSpPr>
        <p:spPr>
          <a:xfrm>
            <a:off x="6814440" y="3888000"/>
            <a:ext cx="50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" descr=""/>
          <p:cNvPicPr/>
          <p:nvPr/>
        </p:nvPicPr>
        <p:blipFill>
          <a:blip r:embed="rId5"/>
          <a:stretch/>
        </p:blipFill>
        <p:spPr>
          <a:xfrm>
            <a:off x="3456000" y="2664000"/>
            <a:ext cx="3534120" cy="311436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6172560" y="2604600"/>
            <a:ext cx="3907440" cy="344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Search</a:t>
            </a:r>
            <a:endParaRPr b="1" lang="en-IN" sz="4400" spc="-1" strike="noStrike"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360" y="202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Traverse through each level of the heap.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If key is found return index</a:t>
            </a:r>
            <a:endParaRPr b="0" lang="en-IN" sz="36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latin typeface="Arial"/>
              </a:rPr>
              <a:t>Else return -1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2021-05-20T19:10:11Z</dcterms:created>
  <dc:creator/>
  <dc:description/>
  <dc:language>ta-IN</dc:language>
  <cp:lastModifiedBy/>
  <dcterms:modified xsi:type="dcterms:W3CDTF">2021-05-20T23:29:40Z</dcterms:modified>
  <cp:revision>10</cp:revision>
  <dc:subject/>
  <dc:title>Beehive</dc:title>
</cp:coreProperties>
</file>